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71" r:id="rId7"/>
    <p:sldId id="262" r:id="rId8"/>
    <p:sldId id="265" r:id="rId9"/>
    <p:sldId id="267" r:id="rId10"/>
    <p:sldId id="264" r:id="rId11"/>
    <p:sldId id="268" r:id="rId12"/>
    <p:sldId id="269" r:id="rId13"/>
    <p:sldId id="27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149D-B4B9-44A4-900F-95D38E61D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3D88F-9503-48CD-BED4-06973E5CD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4B3B-587B-4468-A797-8B82A066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A43F-8A16-4A72-BDFB-70E58DE1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B9F73-20F0-44F7-B996-D513C5CE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3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BCFC-08C9-42F7-ACF7-CB1C2D7C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58465-6676-4FE9-B4AA-D624770D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6BFE-28E4-4F89-A8E6-E020EEAC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22F74-7C7A-4863-90FF-48C742BA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09254-4986-449E-A89C-9197D84E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7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327C5-36DE-4408-AE32-2E193F0BA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24C2-5465-4082-ADCE-580B0BED6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B2B2-3694-487F-B844-ACC0778C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74F0-86C8-49C5-B2F6-F65F06B4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3A13-B428-4A15-99ED-848CD7D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89D1-F3C9-43C0-BAE4-897EBE03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2008-CC63-4D98-A5AF-F8C5BE6A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C891-6D4F-44C1-95B0-E7FF5FFD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30AD7-E9EF-4BEE-9021-4D3C7EBE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B032-D36F-4801-82F9-EA7127B0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CA4C-1248-4A8A-9B56-EAEC5123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9E69-D3B5-407A-B3A1-C1A755EF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717F-EC55-46D4-9F79-5568F9B4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4D2B-230B-41F8-952B-E2343306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AD9C-4186-4F12-81E1-FA83232B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D877-EF19-460B-8152-ED0026FB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7E97-BE0A-4FE7-9EF1-DF55FA794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EFD10-A8EF-4839-A7BB-71E6082A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DE230-970F-4705-B93E-FDA1117D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36882-9C65-42DF-B48F-D85D7EDC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778CD-ACA7-4E91-8867-1B9C2E8A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EFA2-0A97-479D-B686-8DDC5348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67B4B-CAC8-45FC-8B1C-BE8F85264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FA999-4C06-441A-BC86-1A9819FE3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DA82-7A58-44D9-AE86-A8FF92E84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8265E-687E-4A53-85B8-C177B9A2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2047D-C310-4CA1-9BFC-89083285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70063-6A67-485F-9608-1EB2AA39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36E8B-3BFF-4786-8317-1057107B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8F7E-5D50-4533-9A4A-DD4016B6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A30F0-647F-4144-98FC-86E4DBC0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6AC44-92D9-4259-98C0-88A11A08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4E018-5806-4207-9D2B-AFBB7CE6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6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AD63F-A043-4639-B81C-08F3A602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53DB6-38AA-4A13-92A5-67C29F08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62EBC-1EB5-4D32-9765-D8E6EE03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4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ABD-D6E5-4DC3-A408-33400E92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033D-ADE5-4CA3-8062-042C021D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1FA10-926F-42FA-8231-FACD5320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3E62-14F2-47BD-822F-AD9421E7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2017E-9963-4782-BEC1-8D0E151E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91E5-D4A0-4E03-ACE3-35E0CD2B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E5AB-9346-4A9B-A6A9-17C6ACBE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2E6A2-347D-4B60-ACE2-6B87578C6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8D8B6-B574-42F6-B0E0-887D7A48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A450B-25F9-4B35-9C0C-54F91AC5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94E67-A7B4-4BE3-9CB8-168CBB71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C9083-347D-434D-906A-0E824A84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F6473-7FE7-4DF6-921C-1574513F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BC0B-A3C7-4C7A-99B6-1606AA222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F903-D2BB-4D7A-8F88-A37FDF71F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A95B-C4B5-4758-B65E-494E5E8F14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D9FE-42D4-4D82-9C55-1A05E63E1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D589-21AE-4AD4-A1C5-05AF4539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CD06-C82F-4446-9D6B-CCA85C66E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2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csYrrHae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0csYrrHaec?si=zrd8x3pj5ymXVT4t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h7ynaalIHJ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wpbSeQ_jWB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uny1hzKg6h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88FE2-05B7-4DB3-9EEA-13E2B50F5C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3571-9F73-4136-9BCC-EA8D57ED09FF}"/>
              </a:ext>
            </a:extLst>
          </p:cNvPr>
          <p:cNvSpPr txBox="1"/>
          <p:nvPr/>
        </p:nvSpPr>
        <p:spPr>
          <a:xfrm>
            <a:off x="6868897" y="2443525"/>
            <a:ext cx="4792910" cy="2585323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 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D06FD3A8-74F0-4743-B6F6-C126D13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6F7D3-03DC-4571-A998-B04755E29082}"/>
              </a:ext>
            </a:extLst>
          </p:cNvPr>
          <p:cNvSpPr/>
          <p:nvPr/>
        </p:nvSpPr>
        <p:spPr>
          <a:xfrm>
            <a:off x="105406" y="5652830"/>
            <a:ext cx="12086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2023</a:t>
            </a:r>
          </a:p>
        </p:txBody>
      </p:sp>
    </p:spTree>
    <p:extLst>
      <p:ext uri="{BB962C8B-B14F-4D97-AF65-F5344CB8AC3E}">
        <p14:creationId xmlns:p14="http://schemas.microsoft.com/office/powerpoint/2010/main" val="415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B88AD-3354-4E5A-AC9E-9F37AE4C4D36}"/>
              </a:ext>
            </a:extLst>
          </p:cNvPr>
          <p:cNvSpPr txBox="1"/>
          <p:nvPr/>
        </p:nvSpPr>
        <p:spPr>
          <a:xfrm>
            <a:off x="3035834" y="5855381"/>
            <a:ext cx="6120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5118C"/>
                </a:solidFill>
                <a:hlinkClick r:id="rId3"/>
              </a:rPr>
              <a:t>Beethoven Symphony No. 5: I. Allegro con brio</a:t>
            </a:r>
            <a:endParaRPr lang="en-GB" sz="2400" b="1" dirty="0">
              <a:solidFill>
                <a:srgbClr val="F5118C"/>
              </a:solidFill>
            </a:endParaRPr>
          </a:p>
          <a:p>
            <a:pPr algn="ctr"/>
            <a:r>
              <a:rPr lang="en-GB" sz="2000" b="1" i="1" dirty="0">
                <a:solidFill>
                  <a:srgbClr val="F5118C"/>
                </a:solidFill>
              </a:rPr>
              <a:t>Start Slide Show to play video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9B651CB5-9F68-46A5-B13A-9A556BAE5F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6480" y="662730"/>
            <a:ext cx="8759038" cy="49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C59A-7D7F-44EC-A902-B4C6A710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88"/>
            <a:ext cx="10515600" cy="1325563"/>
          </a:xfrm>
        </p:spPr>
        <p:txBody>
          <a:bodyPr/>
          <a:lstStyle/>
          <a:p>
            <a:r>
              <a:rPr lang="en-GB" b="1" dirty="0"/>
              <a:t>Second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4" y="1466251"/>
            <a:ext cx="9891320" cy="441815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Second movements are slow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Beethoven’s is marked </a:t>
            </a:r>
            <a:r>
              <a:rPr lang="en-GB" dirty="0">
                <a:solidFill>
                  <a:srgbClr val="F5118C"/>
                </a:solidFill>
              </a:rPr>
              <a:t>Andante con moto </a:t>
            </a:r>
            <a:r>
              <a:rPr lang="en-GB" dirty="0"/>
              <a:t>(walking pace with movement)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Second movements often features beautiful melody with </a:t>
            </a:r>
            <a:r>
              <a:rPr lang="en-GB" dirty="0">
                <a:solidFill>
                  <a:srgbClr val="F5118C"/>
                </a:solidFill>
              </a:rPr>
              <a:t>ornamentation</a:t>
            </a:r>
          </a:p>
          <a:p>
            <a:pPr marL="0" indent="0">
              <a:buNone/>
            </a:pPr>
            <a:endParaRPr lang="en-GB" sz="100" dirty="0">
              <a:solidFill>
                <a:srgbClr val="F5118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5118C"/>
                </a:solidFill>
              </a:rPr>
              <a:t>Ornamentation = trills, grace notes, little ‘twiddles’ that decorate the melody</a:t>
            </a:r>
          </a:p>
          <a:p>
            <a:pPr marL="0" indent="0">
              <a:buNone/>
            </a:pPr>
            <a:endParaRPr lang="en-GB" dirty="0">
              <a:solidFill>
                <a:srgbClr val="F5118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5118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8FCDA-792D-4896-8179-D484025A8BD9}"/>
              </a:ext>
            </a:extLst>
          </p:cNvPr>
          <p:cNvSpPr txBox="1"/>
          <p:nvPr/>
        </p:nvSpPr>
        <p:spPr>
          <a:xfrm>
            <a:off x="2282710" y="6018631"/>
            <a:ext cx="7626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5118C"/>
                </a:solidFill>
                <a:hlinkClick r:id="rId4"/>
              </a:rPr>
              <a:t>Beethoven Symphony No. 5: II. Andante con moto</a:t>
            </a:r>
            <a:endParaRPr lang="en-GB" sz="2800" b="1" dirty="0">
              <a:solidFill>
                <a:srgbClr val="F5118C"/>
              </a:solidFill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56C6AFA6-4398-4F7B-8999-2DAC429C19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5" t="23363" r="28303" b="25383"/>
          <a:stretch/>
        </p:blipFill>
        <p:spPr>
          <a:xfrm>
            <a:off x="4285841" y="4449142"/>
            <a:ext cx="3620311" cy="15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C59A-7D7F-44EC-A902-B4C6A710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88"/>
            <a:ext cx="10515600" cy="1325563"/>
          </a:xfrm>
        </p:spPr>
        <p:txBody>
          <a:bodyPr/>
          <a:lstStyle/>
          <a:p>
            <a:r>
              <a:rPr lang="en-GB" b="1" dirty="0"/>
              <a:t>Third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4" y="1466251"/>
            <a:ext cx="9891320" cy="441815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Third movements are a dance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Usually a </a:t>
            </a:r>
            <a:r>
              <a:rPr lang="en-GB" dirty="0">
                <a:solidFill>
                  <a:srgbClr val="F5118C"/>
                </a:solidFill>
              </a:rPr>
              <a:t>Minuet and Trio</a:t>
            </a:r>
            <a:r>
              <a:rPr lang="en-GB" dirty="0"/>
              <a:t> – a dance in 3 with a contrasting ‘trio’ section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Beethoven uses </a:t>
            </a:r>
            <a:r>
              <a:rPr lang="en-GB" dirty="0">
                <a:solidFill>
                  <a:srgbClr val="F5118C"/>
                </a:solidFill>
              </a:rPr>
              <a:t>Scherzo and Trio</a:t>
            </a:r>
            <a:r>
              <a:rPr lang="en-GB" dirty="0"/>
              <a:t> here, which is light-hearted and fun, and also has a contrasting trio section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8FCDA-792D-4896-8179-D484025A8BD9}"/>
              </a:ext>
            </a:extLst>
          </p:cNvPr>
          <p:cNvSpPr txBox="1"/>
          <p:nvPr/>
        </p:nvSpPr>
        <p:spPr>
          <a:xfrm>
            <a:off x="2374465" y="6194092"/>
            <a:ext cx="744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5118C"/>
                </a:solidFill>
                <a:hlinkClick r:id="rId4"/>
              </a:rPr>
              <a:t>Beethoven Symphony No. 5: III. Scherzo: Allegro</a:t>
            </a:r>
            <a:endParaRPr lang="en-GB" sz="2800" b="1" dirty="0">
              <a:solidFill>
                <a:srgbClr val="F5118C"/>
              </a:solidFill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D4CB9C9D-EBB9-4C38-A59E-BA5F923076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3" t="24002" r="31240" b="25382"/>
          <a:stretch/>
        </p:blipFill>
        <p:spPr>
          <a:xfrm>
            <a:off x="3506940" y="3874503"/>
            <a:ext cx="5178111" cy="23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C59A-7D7F-44EC-A902-B4C6A710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88"/>
            <a:ext cx="10515600" cy="1325563"/>
          </a:xfrm>
        </p:spPr>
        <p:txBody>
          <a:bodyPr/>
          <a:lstStyle/>
          <a:p>
            <a:r>
              <a:rPr lang="en-GB" b="1" dirty="0"/>
              <a:t>Fourth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4" y="1466251"/>
            <a:ext cx="9891320" cy="441815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 err="1"/>
              <a:t>Fouth</a:t>
            </a:r>
            <a:r>
              <a:rPr lang="en-GB" dirty="0"/>
              <a:t> movements are fast, flashy and fabulous!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Often in </a:t>
            </a:r>
            <a:r>
              <a:rPr lang="en-GB" dirty="0">
                <a:solidFill>
                  <a:srgbClr val="F5118C"/>
                </a:solidFill>
              </a:rPr>
              <a:t>sonata form </a:t>
            </a:r>
            <a:r>
              <a:rPr lang="en-GB" dirty="0"/>
              <a:t>or </a:t>
            </a:r>
            <a:r>
              <a:rPr lang="en-GB" dirty="0">
                <a:solidFill>
                  <a:srgbClr val="F5118C"/>
                </a:solidFill>
              </a:rPr>
              <a:t>rondo form.</a:t>
            </a:r>
            <a:r>
              <a:rPr lang="en-GB" dirty="0"/>
              <a:t> (Rondo form features a theme that keeps returning, interspersed with ‘episodes’. So the structure is A-B-A-C-A etc.)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Beethoven’s fourth movement is in </a:t>
            </a:r>
            <a:r>
              <a:rPr lang="en-US" dirty="0">
                <a:solidFill>
                  <a:srgbClr val="F5118C"/>
                </a:solidFill>
              </a:rPr>
              <a:t>sonata form</a:t>
            </a:r>
            <a:endParaRPr lang="en-GB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Often ends with a large </a:t>
            </a:r>
            <a:r>
              <a:rPr lang="en-GB" dirty="0">
                <a:solidFill>
                  <a:srgbClr val="F5118C"/>
                </a:solidFill>
              </a:rPr>
              <a:t>coda </a:t>
            </a:r>
            <a:r>
              <a:rPr lang="en-GB" dirty="0"/>
              <a:t>and </a:t>
            </a:r>
            <a:r>
              <a:rPr lang="en-GB" dirty="0">
                <a:solidFill>
                  <a:srgbClr val="F5118C"/>
                </a:solidFill>
              </a:rPr>
              <a:t>perfect cadences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8FCDA-792D-4896-8179-D484025A8BD9}"/>
              </a:ext>
            </a:extLst>
          </p:cNvPr>
          <p:cNvSpPr txBox="1"/>
          <p:nvPr/>
        </p:nvSpPr>
        <p:spPr>
          <a:xfrm>
            <a:off x="3171169" y="6215028"/>
            <a:ext cx="608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5118C"/>
                </a:solidFill>
                <a:hlinkClick r:id="rId4"/>
              </a:rPr>
              <a:t>Beethoven Symphony No. 5: IV. Allegro </a:t>
            </a:r>
            <a:endParaRPr lang="en-GB" sz="2800" b="1" dirty="0">
              <a:solidFill>
                <a:srgbClr val="F5118C"/>
              </a:solidFill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7346CB2-CABC-44EA-B847-6E9B5CB68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5" t="23486" r="28303" b="24771"/>
          <a:stretch/>
        </p:blipFill>
        <p:spPr>
          <a:xfrm>
            <a:off x="3796344" y="4291733"/>
            <a:ext cx="4394480" cy="19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DF0D-A2F4-40D8-9EA1-7871A0A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listening: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43FF-5C01-4B01-BD9E-5ACF1F72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07"/>
            <a:ext cx="10515600" cy="365238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Franz Joseph Haydn – Symphony No. 99 (1793)</a:t>
            </a:r>
          </a:p>
          <a:p>
            <a:r>
              <a:rPr lang="en-GB" dirty="0"/>
              <a:t>Louise </a:t>
            </a:r>
            <a:r>
              <a:rPr lang="en-GB" dirty="0" err="1"/>
              <a:t>Farrenc</a:t>
            </a:r>
            <a:r>
              <a:rPr lang="en-GB" dirty="0"/>
              <a:t> – Symphony No. 3 (1847)</a:t>
            </a:r>
          </a:p>
          <a:p>
            <a:r>
              <a:rPr lang="en-GB" dirty="0"/>
              <a:t>Johannes Brahms – Symphony No. 4 (1885)</a:t>
            </a:r>
          </a:p>
          <a:p>
            <a:r>
              <a:rPr lang="en-GB" dirty="0"/>
              <a:t>Antonin </a:t>
            </a:r>
            <a:r>
              <a:rPr lang="en-GB" dirty="0" err="1"/>
              <a:t>Dvořák</a:t>
            </a:r>
            <a:r>
              <a:rPr lang="en-GB" dirty="0"/>
              <a:t> – Symphony No. 9 (‘From The New World’) (1893)</a:t>
            </a:r>
          </a:p>
          <a:p>
            <a:r>
              <a:rPr lang="en-GB" dirty="0"/>
              <a:t>Gustav Mahler – Symphony No. 2 (‘Resurrection’) (1895)</a:t>
            </a:r>
          </a:p>
          <a:p>
            <a:r>
              <a:rPr lang="en-GB" dirty="0"/>
              <a:t>William Grant Still – ‘Afro-American’ Symphony No. 1 (1930)</a:t>
            </a:r>
          </a:p>
          <a:p>
            <a:r>
              <a:rPr lang="en-GB" dirty="0"/>
              <a:t>Florence Price – Symphony No. 1 (1932)</a:t>
            </a:r>
          </a:p>
          <a:p>
            <a:r>
              <a:rPr lang="en-GB" dirty="0"/>
              <a:t>Dmitri Shostakovich – Symphony No. 5 (1937)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9A66A-B977-4C18-AFF0-A0CB88DD47CB}"/>
              </a:ext>
            </a:extLst>
          </p:cNvPr>
          <p:cNvSpPr txBox="1"/>
          <p:nvPr/>
        </p:nvSpPr>
        <p:spPr>
          <a:xfrm>
            <a:off x="980661" y="5538768"/>
            <a:ext cx="10373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5118C"/>
                </a:solidFill>
              </a:rPr>
              <a:t>As you listen, see if you can identify the structures, and how the symphony developed from the Classical to the modern period</a:t>
            </a:r>
            <a:endParaRPr lang="en-GB" b="1" dirty="0">
              <a:solidFill>
                <a:srgbClr val="F51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9BBCE4-85B8-4E20-A01A-51C0A765A867}"/>
              </a:ext>
            </a:extLst>
          </p:cNvPr>
          <p:cNvGrpSpPr/>
          <p:nvPr/>
        </p:nvGrpSpPr>
        <p:grpSpPr>
          <a:xfrm>
            <a:off x="0" y="-75210"/>
            <a:ext cx="12192000" cy="6933210"/>
            <a:chOff x="0" y="-75210"/>
            <a:chExt cx="12192000" cy="6933210"/>
          </a:xfrm>
        </p:grpSpPr>
        <p:pic>
          <p:nvPicPr>
            <p:cNvPr id="1026" name="Picture 2" descr="Manuscript Paper — Ryan Youens">
              <a:extLst>
                <a:ext uri="{FF2B5EF4-FFF2-40B4-BE49-F238E27FC236}">
                  <a16:creationId xmlns:a16="http://schemas.microsoft.com/office/drawing/2014/main" id="{9C619455-9D41-43C5-B2CA-AD0215C670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6" b="146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E04FC6B-C9DA-4C1C-AE88-794B6E26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8590" y="-75210"/>
              <a:ext cx="4080293" cy="965669"/>
            </a:xfrm>
            <a:prstGeom prst="rect">
              <a:avLst/>
            </a:prstGeom>
          </p:spPr>
        </p:pic>
        <p:pic>
          <p:nvPicPr>
            <p:cNvPr id="1032" name="Picture 8" descr="Ode to Joy (Symphony No. 9 in D minor) - Ludwig van Beethoven - Piano |  notestoreUK">
              <a:extLst>
                <a:ext uri="{FF2B5EF4-FFF2-40B4-BE49-F238E27FC236}">
                  <a16:creationId xmlns:a16="http://schemas.microsoft.com/office/drawing/2014/main" id="{FCA44993-4389-46A2-A163-E5F22440B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31029" r="1861" b="48695"/>
            <a:stretch/>
          </p:blipFill>
          <p:spPr bwMode="auto">
            <a:xfrm>
              <a:off x="503115" y="802257"/>
              <a:ext cx="9029074" cy="839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The Music Salon: Mozart: Symphony No. 40 in G minor">
              <a:extLst>
                <a:ext uri="{FF2B5EF4-FFF2-40B4-BE49-F238E27FC236}">
                  <a16:creationId xmlns:a16="http://schemas.microsoft.com/office/drawing/2014/main" id="{8D5EA82D-4499-4A99-B626-FE675D87D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9" t="39149" r="8393" b="50000"/>
            <a:stretch/>
          </p:blipFill>
          <p:spPr bwMode="auto">
            <a:xfrm>
              <a:off x="434104" y="6060503"/>
              <a:ext cx="5129935" cy="797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Symphony No. 94 (Haydn) - Wikipedia">
              <a:extLst>
                <a:ext uri="{FF2B5EF4-FFF2-40B4-BE49-F238E27FC236}">
                  <a16:creationId xmlns:a16="http://schemas.microsoft.com/office/drawing/2014/main" id="{15FE0F5B-2D06-43E1-A0DC-9E10B63FBE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41"/>
            <a:stretch/>
          </p:blipFill>
          <p:spPr bwMode="auto">
            <a:xfrm>
              <a:off x="1640114" y="5064823"/>
              <a:ext cx="10048769" cy="99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32A6FD-C6A9-48F5-9392-0B35672D9366}"/>
              </a:ext>
            </a:extLst>
          </p:cNvPr>
          <p:cNvSpPr txBox="1"/>
          <p:nvPr/>
        </p:nvSpPr>
        <p:spPr>
          <a:xfrm>
            <a:off x="2506645" y="2080167"/>
            <a:ext cx="7178709" cy="2246769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Inter"/>
              </a:rPr>
              <a:t>A guide to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The Classical Symphony  </a:t>
            </a:r>
          </a:p>
        </p:txBody>
      </p:sp>
    </p:spTree>
    <p:extLst>
      <p:ext uri="{BB962C8B-B14F-4D97-AF65-F5344CB8AC3E}">
        <p14:creationId xmlns:p14="http://schemas.microsoft.com/office/powerpoint/2010/main" val="204309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27C9-A55E-4049-87B4-BCBD25B6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Classical period (c.1730–1830)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59A41-2FFC-4D04-ABC0-E25FB1C2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53"/>
            <a:ext cx="10515600" cy="3652386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Music was shaped into perfect structures, defined by a system of harmonic rules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Use of balanced, regular phrasing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Key composers:</a:t>
            </a:r>
          </a:p>
        </p:txBody>
      </p:sp>
      <p:pic>
        <p:nvPicPr>
          <p:cNvPr id="1026" name="Picture 2" descr="Joseph Haydn – Store norske leksikon">
            <a:extLst>
              <a:ext uri="{FF2B5EF4-FFF2-40B4-BE49-F238E27FC236}">
                <a16:creationId xmlns:a16="http://schemas.microsoft.com/office/drawing/2014/main" id="{F900D7D1-00DB-426F-84C5-3A513732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98" y="3673359"/>
            <a:ext cx="1393854" cy="17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lfgang-amadeus-mozart 1-revert - PICRYL - Public Domain Media Search  Engine Public Domain Search">
            <a:extLst>
              <a:ext uri="{FF2B5EF4-FFF2-40B4-BE49-F238E27FC236}">
                <a16:creationId xmlns:a16="http://schemas.microsoft.com/office/drawing/2014/main" id="{2A180406-674C-428A-A678-C5A101CC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06" y="3673359"/>
            <a:ext cx="1641387" cy="17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ethoven Images | Free Photos, PNG Stickers, Wallpapers &amp; Backgrounds -  rawpixel">
            <a:extLst>
              <a:ext uri="{FF2B5EF4-FFF2-40B4-BE49-F238E27FC236}">
                <a16:creationId xmlns:a16="http://schemas.microsoft.com/office/drawing/2014/main" id="{193E45E0-A4BB-4E8D-898D-FDD9B053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47" y="3673359"/>
            <a:ext cx="1464403" cy="17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EF95F-E2E0-44DE-969E-6F5C66E0779C}"/>
              </a:ext>
            </a:extLst>
          </p:cNvPr>
          <p:cNvSpPr txBox="1"/>
          <p:nvPr/>
        </p:nvSpPr>
        <p:spPr>
          <a:xfrm>
            <a:off x="1640383" y="5471447"/>
            <a:ext cx="266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Franz Joseph Haydn (1732–1809)</a:t>
            </a:r>
          </a:p>
          <a:p>
            <a:pPr algn="ctr"/>
            <a:r>
              <a:rPr lang="en-GB" sz="2000" dirty="0"/>
              <a:t>‘The father of the symphony’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BF8F0-8BB8-4806-9C18-57D45CCEE7B3}"/>
              </a:ext>
            </a:extLst>
          </p:cNvPr>
          <p:cNvSpPr txBox="1"/>
          <p:nvPr/>
        </p:nvSpPr>
        <p:spPr>
          <a:xfrm>
            <a:off x="4950902" y="5486836"/>
            <a:ext cx="2290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Wolfgang Amadeus Mozart </a:t>
            </a:r>
          </a:p>
          <a:p>
            <a:pPr algn="ctr"/>
            <a:r>
              <a:rPr lang="en-GB" sz="2000" dirty="0"/>
              <a:t>(1756–1791)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4745D-9B9E-4CE9-B760-A42FFD7B6ECD}"/>
              </a:ext>
            </a:extLst>
          </p:cNvPr>
          <p:cNvSpPr txBox="1"/>
          <p:nvPr/>
        </p:nvSpPr>
        <p:spPr>
          <a:xfrm>
            <a:off x="8058324" y="5486836"/>
            <a:ext cx="2290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Ludwig van Beethoven</a:t>
            </a:r>
          </a:p>
          <a:p>
            <a:pPr algn="ctr"/>
            <a:r>
              <a:rPr lang="en-GB" sz="2000" dirty="0"/>
              <a:t>(1770–1827)</a:t>
            </a:r>
          </a:p>
        </p:txBody>
      </p:sp>
    </p:spTree>
    <p:extLst>
      <p:ext uri="{BB962C8B-B14F-4D97-AF65-F5344CB8AC3E}">
        <p14:creationId xmlns:p14="http://schemas.microsoft.com/office/powerpoint/2010/main" val="35540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 </a:t>
            </a:r>
            <a:r>
              <a:rPr lang="en-GB" b="1" dirty="0">
                <a:solidFill>
                  <a:srgbClr val="F5118C"/>
                </a:solidFill>
              </a:rPr>
              <a:t>symphony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A large piece for orchestra, often in 4 movements (sections). Typically: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Movement 1: Fast, in </a:t>
            </a:r>
            <a:r>
              <a:rPr lang="en-GB" sz="3200" dirty="0">
                <a:solidFill>
                  <a:srgbClr val="F5118C"/>
                </a:solidFill>
              </a:rPr>
              <a:t>sonata form</a:t>
            </a:r>
            <a:endParaRPr lang="en-GB" sz="32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Movement 2: Slow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Movement 3: Dance (often </a:t>
            </a:r>
            <a:r>
              <a:rPr lang="en-GB" sz="3200" dirty="0">
                <a:solidFill>
                  <a:srgbClr val="F5118C"/>
                </a:solidFill>
              </a:rPr>
              <a:t>Minuet and trio</a:t>
            </a:r>
            <a:r>
              <a:rPr lang="en-GB" sz="3200" dirty="0"/>
              <a:t>)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Movement 4: Fast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GB" sz="3200" dirty="0">
                <a:solidFill>
                  <a:srgbClr val="F5118C"/>
                </a:solidFill>
              </a:rPr>
              <a:t>Let’s explore this through Beethoven’s Symphony No. 5…</a:t>
            </a:r>
            <a:endParaRPr lang="en-GB" sz="3600" dirty="0">
              <a:solidFill>
                <a:srgbClr val="F51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eethoven Images | Free Photos, PNG Stickers, Wallpapers &amp; Backgrounds -  rawpixel">
            <a:extLst>
              <a:ext uri="{FF2B5EF4-FFF2-40B4-BE49-F238E27FC236}">
                <a16:creationId xmlns:a16="http://schemas.microsoft.com/office/drawing/2014/main" id="{BA3B515B-FCB8-4087-B94B-CC9A3C7A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9" y="0"/>
            <a:ext cx="5700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7A47B-2F73-4F32-8B10-8F35B30E4946}"/>
              </a:ext>
            </a:extLst>
          </p:cNvPr>
          <p:cNvSpPr txBox="1"/>
          <p:nvPr/>
        </p:nvSpPr>
        <p:spPr>
          <a:xfrm>
            <a:off x="364308" y="268447"/>
            <a:ext cx="595260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Ludwig van Beethoven (1770–1827)</a:t>
            </a:r>
          </a:p>
          <a:p>
            <a:r>
              <a:rPr lang="en-GB" sz="3500" b="1" dirty="0"/>
              <a:t>Symphony No. 5 (1808)</a:t>
            </a:r>
          </a:p>
          <a:p>
            <a:pPr marL="457200" indent="-4572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/>
              <a:t>Also known as the ‘Fate Symphony’ </a:t>
            </a:r>
          </a:p>
          <a:p>
            <a:pPr marL="457200" indent="-4572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/>
              <a:t>One of the best-known compositions in classical music and one of the most frequently performed symphonies</a:t>
            </a:r>
          </a:p>
          <a:p>
            <a:pPr marL="457200" indent="-4572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/>
              <a:t>Described as “one of the most important works of the time”</a:t>
            </a:r>
          </a:p>
        </p:txBody>
      </p:sp>
    </p:spTree>
    <p:extLst>
      <p:ext uri="{BB962C8B-B14F-4D97-AF65-F5344CB8AC3E}">
        <p14:creationId xmlns:p14="http://schemas.microsoft.com/office/powerpoint/2010/main" val="201456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 </a:t>
            </a:r>
            <a:r>
              <a:rPr lang="en-GB" b="1" dirty="0">
                <a:solidFill>
                  <a:srgbClr val="F5118C"/>
                </a:solidFill>
              </a:rPr>
              <a:t>sonata form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7184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F5118C"/>
                </a:solidFill>
              </a:rPr>
              <a:t>Sonata form </a:t>
            </a:r>
            <a:r>
              <a:rPr lang="en-US" dirty="0"/>
              <a:t>is the structure usually used in the first movement of a Classical symphony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 has 3 or 4 sections: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b="1" dirty="0"/>
              <a:t>E</a:t>
            </a:r>
            <a:r>
              <a:rPr lang="en-GB" sz="2800" b="1" dirty="0" err="1"/>
              <a:t>xposition</a:t>
            </a:r>
            <a:r>
              <a:rPr lang="en-GB" sz="2800" b="1" dirty="0"/>
              <a:t> </a:t>
            </a:r>
            <a:r>
              <a:rPr lang="en-GB" sz="2800" dirty="0"/>
              <a:t>– featuring 2 ‘subjects’ (musical ideas)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b="1" dirty="0"/>
              <a:t>Development</a:t>
            </a:r>
            <a:r>
              <a:rPr lang="en-US" sz="2800" dirty="0"/>
              <a:t> – </a:t>
            </a:r>
            <a:r>
              <a:rPr lang="en-GB" sz="2800" dirty="0"/>
              <a:t>the musical ideas combine, develop, and the harmony becomes more complex</a:t>
            </a:r>
            <a:endParaRPr lang="en-US" sz="28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b="1" dirty="0"/>
              <a:t>Recapitulation</a:t>
            </a:r>
            <a:r>
              <a:rPr lang="en-US" sz="2800" dirty="0"/>
              <a:t> – </a:t>
            </a:r>
            <a:r>
              <a:rPr lang="en-GB" sz="2800" dirty="0"/>
              <a:t>an altered repeat of the Exposition. This section takes us back to the tonic key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800" dirty="0"/>
              <a:t>Often there is also a </a:t>
            </a:r>
            <a:r>
              <a:rPr lang="en-GB" sz="2800" b="1" dirty="0"/>
              <a:t>Coda</a:t>
            </a:r>
            <a:r>
              <a:rPr lang="en-GB" sz="2800" dirty="0"/>
              <a:t> – an ending section firmly establishing the tonic/home key, ending in a big perfect cadence (V-I)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1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C59A-7D7F-44EC-A902-B4C6A710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88"/>
            <a:ext cx="10515600" cy="1325563"/>
          </a:xfrm>
        </p:spPr>
        <p:txBody>
          <a:bodyPr/>
          <a:lstStyle/>
          <a:p>
            <a:r>
              <a:rPr lang="en-GB" b="1" dirty="0"/>
              <a:t>First movement – </a:t>
            </a:r>
            <a:r>
              <a:rPr lang="en-GB" b="1" dirty="0">
                <a:solidFill>
                  <a:srgbClr val="F5118C"/>
                </a:solidFill>
              </a:rPr>
              <a:t>Sonata form</a:t>
            </a:r>
            <a:r>
              <a:rPr lang="en-GB" b="1" dirty="0"/>
              <a:t> – First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2133"/>
            <a:ext cx="10515600" cy="406344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first movement of a Classical symphony is usually in </a:t>
            </a:r>
            <a:r>
              <a:rPr lang="en-GB" dirty="0">
                <a:solidFill>
                  <a:srgbClr val="F5118C"/>
                </a:solidFill>
              </a:rPr>
              <a:t>Sonata form</a:t>
            </a:r>
            <a:endParaRPr lang="en-GB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This means it usually features </a:t>
            </a:r>
            <a:r>
              <a:rPr lang="en-GB" b="1" dirty="0"/>
              <a:t>three </a:t>
            </a:r>
            <a:r>
              <a:rPr lang="en-GB" dirty="0"/>
              <a:t>sections and </a:t>
            </a:r>
            <a:r>
              <a:rPr lang="en-GB" b="1" dirty="0"/>
              <a:t>two </a:t>
            </a:r>
            <a:r>
              <a:rPr lang="en-GB" dirty="0">
                <a:solidFill>
                  <a:srgbClr val="F5118C"/>
                </a:solidFill>
              </a:rPr>
              <a:t>subjects</a:t>
            </a:r>
            <a:r>
              <a:rPr lang="en-GB" dirty="0"/>
              <a:t> (tunes)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Beethoven’s first subject is huge, daunting, and sounds immediately important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It is sometimes described as the sound of fate knocking on your door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It’s extremely famous because it is so loud, dramatic and memorable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This subject recurs throughout the piece (including in the bassline and as an accompaniment)</a:t>
            </a:r>
          </a:p>
        </p:txBody>
      </p:sp>
      <p:pic>
        <p:nvPicPr>
          <p:cNvPr id="4" name="Picture 3" descr="A musical note with a face and notes&#10;&#10;Description automatically generated">
            <a:extLst>
              <a:ext uri="{FF2B5EF4-FFF2-40B4-BE49-F238E27FC236}">
                <a16:creationId xmlns:a16="http://schemas.microsoft.com/office/drawing/2014/main" id="{E4982958-B869-478F-901F-081384C9A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25"/>
          <a:stretch/>
        </p:blipFill>
        <p:spPr>
          <a:xfrm>
            <a:off x="2350799" y="5152356"/>
            <a:ext cx="7490401" cy="15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49750"/>
            <a:ext cx="10515600" cy="4063447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In </a:t>
            </a:r>
            <a:r>
              <a:rPr lang="en-GB" dirty="0">
                <a:solidFill>
                  <a:srgbClr val="F5118C"/>
                </a:solidFill>
              </a:rPr>
              <a:t>sonata form</a:t>
            </a:r>
            <a:r>
              <a:rPr lang="en-GB" dirty="0"/>
              <a:t>, the second subject tends to contrast with the first subject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Beethoven’s second subject is a smooth, wandering tune that moves up and down like a snake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As it is played, you can hear the rhythm of the first subject in the bassline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second subject is introduced by the horns playing very loudly (</a:t>
            </a:r>
            <a:r>
              <a:rPr lang="en-GB" i="1" dirty="0"/>
              <a:t>forte</a:t>
            </a:r>
            <a:r>
              <a:rPr lang="en-GB" dirty="0"/>
              <a:t>)</a:t>
            </a:r>
          </a:p>
        </p:txBody>
      </p:sp>
      <p:pic>
        <p:nvPicPr>
          <p:cNvPr id="5" name="Picture 4" descr="A close-up of a music note&#10;&#10;Description automatically generated">
            <a:extLst>
              <a:ext uri="{FF2B5EF4-FFF2-40B4-BE49-F238E27FC236}">
                <a16:creationId xmlns:a16="http://schemas.microsoft.com/office/drawing/2014/main" id="{273AD249-7A93-420A-9D0B-F952C8B08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86" y="4721635"/>
            <a:ext cx="7577625" cy="11831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88"/>
            <a:ext cx="10836966" cy="1325563"/>
          </a:xfrm>
        </p:spPr>
        <p:txBody>
          <a:bodyPr/>
          <a:lstStyle/>
          <a:p>
            <a:r>
              <a:rPr lang="en-GB" b="1" dirty="0"/>
              <a:t>First movement – </a:t>
            </a:r>
            <a:r>
              <a:rPr lang="en-GB" b="1" dirty="0">
                <a:solidFill>
                  <a:srgbClr val="F5118C"/>
                </a:solidFill>
              </a:rPr>
              <a:t>Sonata form</a:t>
            </a:r>
            <a:r>
              <a:rPr lang="en-GB" b="1" dirty="0"/>
              <a:t> – Second subject</a:t>
            </a:r>
          </a:p>
        </p:txBody>
      </p:sp>
    </p:spTree>
    <p:extLst>
      <p:ext uri="{BB962C8B-B14F-4D97-AF65-F5344CB8AC3E}">
        <p14:creationId xmlns:p14="http://schemas.microsoft.com/office/powerpoint/2010/main" val="306087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C59A-7D7F-44EC-A902-B4C6A710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5731"/>
            <a:ext cx="10515600" cy="1325563"/>
          </a:xfrm>
        </p:spPr>
        <p:txBody>
          <a:bodyPr/>
          <a:lstStyle/>
          <a:p>
            <a:r>
              <a:rPr lang="en-GB" b="1" dirty="0"/>
              <a:t>Beethoven Symphony No.5 </a:t>
            </a:r>
            <a:br>
              <a:rPr lang="en-GB" b="1" dirty="0"/>
            </a:br>
            <a:r>
              <a:rPr lang="en-GB" b="1" dirty="0"/>
              <a:t>First movement – </a:t>
            </a:r>
            <a:r>
              <a:rPr lang="en-GB" b="1" dirty="0">
                <a:solidFill>
                  <a:srgbClr val="F5118C"/>
                </a:solidFill>
              </a:rPr>
              <a:t>Sonata form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4" y="1890321"/>
            <a:ext cx="9513816" cy="441815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/>
              <a:t>Exposition</a:t>
            </a:r>
            <a:r>
              <a:rPr lang="en-GB" dirty="0"/>
              <a:t> (bars 1–124) – features first and second subjects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/>
              <a:t>Development</a:t>
            </a:r>
            <a:r>
              <a:rPr lang="en-GB" dirty="0"/>
              <a:t> (bars 125–253) – announced by the horns. The two subjects combine, interact and converse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/>
              <a:t>Recapitulation</a:t>
            </a:r>
            <a:r>
              <a:rPr lang="en-GB" dirty="0"/>
              <a:t> (bars 254–375) – a return to the Exposition section, but with some differences (including an additional oboe solo)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/>
              <a:t>Coda</a:t>
            </a:r>
            <a:r>
              <a:rPr lang="en-GB" dirty="0"/>
              <a:t> (bars 370–end) – an elaborate ending that helps to re-establish the key (C minor). Features many perfect cadences at the end (Chord V – 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47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884</Words>
  <Application>Microsoft Office PowerPoint</Application>
  <PresentationFormat>Widescreen</PresentationFormat>
  <Paragraphs>83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Classical period (c.1730–1830)</vt:lpstr>
      <vt:lpstr>What is a symphony?</vt:lpstr>
      <vt:lpstr>PowerPoint Presentation</vt:lpstr>
      <vt:lpstr>What is a sonata form?</vt:lpstr>
      <vt:lpstr>First movement – Sonata form – First Subject</vt:lpstr>
      <vt:lpstr>First movement – Sonata form – Second subject</vt:lpstr>
      <vt:lpstr>Beethoven Symphony No.5  First movement – Sonata form</vt:lpstr>
      <vt:lpstr>PowerPoint Presentation</vt:lpstr>
      <vt:lpstr>Second movement</vt:lpstr>
      <vt:lpstr>Third movement</vt:lpstr>
      <vt:lpstr>Fourth movement</vt:lpstr>
      <vt:lpstr>Further listening: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32</cp:revision>
  <dcterms:created xsi:type="dcterms:W3CDTF">2023-11-28T12:27:30Z</dcterms:created>
  <dcterms:modified xsi:type="dcterms:W3CDTF">2023-12-11T13:31:22Z</dcterms:modified>
</cp:coreProperties>
</file>